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1"/>
  </p:notesMasterIdLst>
  <p:sldIdLst>
    <p:sldId id="297" r:id="rId2"/>
    <p:sldId id="355" r:id="rId3"/>
    <p:sldId id="377" r:id="rId4"/>
    <p:sldId id="378" r:id="rId5"/>
    <p:sldId id="356" r:id="rId6"/>
    <p:sldId id="358" r:id="rId7"/>
    <p:sldId id="359" r:id="rId8"/>
    <p:sldId id="360" r:id="rId9"/>
    <p:sldId id="329" r:id="rId10"/>
  </p:sldIdLst>
  <p:sldSz cx="12195175" cy="6859588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3900"/>
    <a:srgbClr val="DA4004"/>
    <a:srgbClr val="FF0000"/>
    <a:srgbClr val="F04510"/>
    <a:srgbClr val="1574FF"/>
    <a:srgbClr val="FE978C"/>
    <a:srgbClr val="EB5145"/>
    <a:srgbClr val="FE6400"/>
    <a:srgbClr val="1983B7"/>
    <a:srgbClr val="202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3037" autoAdjust="0"/>
  </p:normalViewPr>
  <p:slideViewPr>
    <p:cSldViewPr snapToGrid="0" showGuides="1">
      <p:cViewPr varScale="1">
        <p:scale>
          <a:sx n="72" d="100"/>
          <a:sy n="72" d="100"/>
        </p:scale>
        <p:origin x="828" y="60"/>
      </p:cViewPr>
      <p:guideLst>
        <p:guide orient="horz" pos="2161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77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282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3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312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279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758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237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473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397" y="1122623"/>
            <a:ext cx="9146381" cy="2388153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397" y="3602872"/>
            <a:ext cx="9146381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91" indent="0" algn="ctr">
              <a:buNone/>
              <a:defRPr sz="2000"/>
            </a:lvl2pPr>
            <a:lvl3pPr marL="914583" indent="0" algn="ctr">
              <a:buNone/>
              <a:defRPr sz="1800"/>
            </a:lvl3pPr>
            <a:lvl4pPr marL="1371874" indent="0" algn="ctr">
              <a:buNone/>
              <a:defRPr sz="1600"/>
            </a:lvl4pPr>
            <a:lvl5pPr marL="1829166" indent="0" algn="ctr">
              <a:buNone/>
              <a:defRPr sz="1600"/>
            </a:lvl5pPr>
            <a:lvl6pPr marL="2286457" indent="0" algn="ctr">
              <a:buNone/>
              <a:defRPr sz="1600"/>
            </a:lvl6pPr>
            <a:lvl7pPr marL="2743749" indent="0" algn="ctr">
              <a:buNone/>
              <a:defRPr sz="1600"/>
            </a:lvl7pPr>
            <a:lvl8pPr marL="3201040" indent="0" algn="ctr">
              <a:buNone/>
              <a:defRPr sz="1600"/>
            </a:lvl8pPr>
            <a:lvl9pPr marL="3658332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08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25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7172" y="365209"/>
            <a:ext cx="2629585" cy="581318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18" y="365209"/>
            <a:ext cx="7736314" cy="581318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9214653" y="5916779"/>
            <a:ext cx="7754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19692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195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12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45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67" y="1710134"/>
            <a:ext cx="10518338" cy="2853398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67" y="4590526"/>
            <a:ext cx="10518338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5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8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91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4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7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6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6048"/>
            <a:ext cx="5182949" cy="4352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6048"/>
            <a:ext cx="5182949" cy="4352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54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365210"/>
            <a:ext cx="10518338" cy="132587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7" y="1681552"/>
            <a:ext cx="5159130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91" indent="0">
              <a:buNone/>
              <a:defRPr sz="2000" b="1"/>
            </a:lvl2pPr>
            <a:lvl3pPr marL="914583" indent="0">
              <a:buNone/>
              <a:defRPr sz="1800" b="1"/>
            </a:lvl3pPr>
            <a:lvl4pPr marL="1371874" indent="0">
              <a:buNone/>
              <a:defRPr sz="1600" b="1"/>
            </a:lvl4pPr>
            <a:lvl5pPr marL="1829166" indent="0">
              <a:buNone/>
              <a:defRPr sz="1600" b="1"/>
            </a:lvl5pPr>
            <a:lvl6pPr marL="2286457" indent="0">
              <a:buNone/>
              <a:defRPr sz="1600" b="1"/>
            </a:lvl6pPr>
            <a:lvl7pPr marL="2743749" indent="0">
              <a:buNone/>
              <a:defRPr sz="1600" b="1"/>
            </a:lvl7pPr>
            <a:lvl8pPr marL="3201040" indent="0">
              <a:buNone/>
              <a:defRPr sz="1600" b="1"/>
            </a:lvl8pPr>
            <a:lvl9pPr marL="3658332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7" y="2505655"/>
            <a:ext cx="5159130" cy="3685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07" y="1681552"/>
            <a:ext cx="5184538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91" indent="0">
              <a:buNone/>
              <a:defRPr sz="2000" b="1"/>
            </a:lvl2pPr>
            <a:lvl3pPr marL="914583" indent="0">
              <a:buNone/>
              <a:defRPr sz="1800" b="1"/>
            </a:lvl3pPr>
            <a:lvl4pPr marL="1371874" indent="0">
              <a:buNone/>
              <a:defRPr sz="1600" b="1"/>
            </a:lvl4pPr>
            <a:lvl5pPr marL="1829166" indent="0">
              <a:buNone/>
              <a:defRPr sz="1600" b="1"/>
            </a:lvl5pPr>
            <a:lvl6pPr marL="2286457" indent="0">
              <a:buNone/>
              <a:defRPr sz="1600" b="1"/>
            </a:lvl6pPr>
            <a:lvl7pPr marL="2743749" indent="0">
              <a:buNone/>
              <a:defRPr sz="1600" b="1"/>
            </a:lvl7pPr>
            <a:lvl8pPr marL="3201040" indent="0">
              <a:buNone/>
              <a:defRPr sz="1600" b="1"/>
            </a:lvl8pPr>
            <a:lvl9pPr marL="3658332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07" y="2505655"/>
            <a:ext cx="5184538" cy="3685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70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43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81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306"/>
            <a:ext cx="3933261" cy="1600571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538" y="987654"/>
            <a:ext cx="6173807" cy="4874754"/>
          </a:xfrm>
        </p:spPr>
        <p:txBody>
          <a:bodyPr/>
          <a:lstStyle>
            <a:lvl1pPr>
              <a:defRPr sz="3201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876"/>
            <a:ext cx="3933261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91" indent="0">
              <a:buNone/>
              <a:defRPr sz="1400"/>
            </a:lvl2pPr>
            <a:lvl3pPr marL="914583" indent="0">
              <a:buNone/>
              <a:defRPr sz="1200"/>
            </a:lvl3pPr>
            <a:lvl4pPr marL="1371874" indent="0">
              <a:buNone/>
              <a:defRPr sz="1000"/>
            </a:lvl4pPr>
            <a:lvl5pPr marL="1829166" indent="0">
              <a:buNone/>
              <a:defRPr sz="1000"/>
            </a:lvl5pPr>
            <a:lvl6pPr marL="2286457" indent="0">
              <a:buNone/>
              <a:defRPr sz="1000"/>
            </a:lvl6pPr>
            <a:lvl7pPr marL="2743749" indent="0">
              <a:buNone/>
              <a:defRPr sz="1000"/>
            </a:lvl7pPr>
            <a:lvl8pPr marL="3201040" indent="0">
              <a:buNone/>
              <a:defRPr sz="1000"/>
            </a:lvl8pPr>
            <a:lvl9pPr marL="3658332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68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306"/>
            <a:ext cx="3933261" cy="1600571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538" y="987654"/>
            <a:ext cx="6173807" cy="4874754"/>
          </a:xfrm>
        </p:spPr>
        <p:txBody>
          <a:bodyPr anchor="t"/>
          <a:lstStyle>
            <a:lvl1pPr marL="0" indent="0">
              <a:buNone/>
              <a:defRPr sz="3201"/>
            </a:lvl1pPr>
            <a:lvl2pPr marL="457291" indent="0">
              <a:buNone/>
              <a:defRPr sz="2801"/>
            </a:lvl2pPr>
            <a:lvl3pPr marL="914583" indent="0">
              <a:buNone/>
              <a:defRPr sz="2400"/>
            </a:lvl3pPr>
            <a:lvl4pPr marL="1371874" indent="0">
              <a:buNone/>
              <a:defRPr sz="2000"/>
            </a:lvl4pPr>
            <a:lvl5pPr marL="1829166" indent="0">
              <a:buNone/>
              <a:defRPr sz="2000"/>
            </a:lvl5pPr>
            <a:lvl6pPr marL="2286457" indent="0">
              <a:buNone/>
              <a:defRPr sz="2000"/>
            </a:lvl6pPr>
            <a:lvl7pPr marL="2743749" indent="0">
              <a:buNone/>
              <a:defRPr sz="2000"/>
            </a:lvl7pPr>
            <a:lvl8pPr marL="3201040" indent="0">
              <a:buNone/>
              <a:defRPr sz="2000"/>
            </a:lvl8pPr>
            <a:lvl9pPr marL="3658332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876"/>
            <a:ext cx="3933261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91" indent="0">
              <a:buNone/>
              <a:defRPr sz="1400"/>
            </a:lvl2pPr>
            <a:lvl3pPr marL="914583" indent="0">
              <a:buNone/>
              <a:defRPr sz="1200"/>
            </a:lvl3pPr>
            <a:lvl4pPr marL="1371874" indent="0">
              <a:buNone/>
              <a:defRPr sz="1000"/>
            </a:lvl4pPr>
            <a:lvl5pPr marL="1829166" indent="0">
              <a:buNone/>
              <a:defRPr sz="1000"/>
            </a:lvl5pPr>
            <a:lvl6pPr marL="2286457" indent="0">
              <a:buNone/>
              <a:defRPr sz="1000"/>
            </a:lvl6pPr>
            <a:lvl7pPr marL="2743749" indent="0">
              <a:buNone/>
              <a:defRPr sz="1000"/>
            </a:lvl7pPr>
            <a:lvl8pPr marL="3201040" indent="0">
              <a:buNone/>
              <a:defRPr sz="1000"/>
            </a:lvl8pPr>
            <a:lvl9pPr marL="3658332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71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419" y="365210"/>
            <a:ext cx="10518338" cy="132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6048"/>
            <a:ext cx="10518338" cy="4352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7822"/>
            <a:ext cx="2743914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88EF-52D1-4258-9BE5-BCD010C7D4DE}" type="datetimeFigureOut">
              <a:rPr lang="zh-CN" altLang="en-US" smtClean="0"/>
              <a:t>2019/5/31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7822"/>
            <a:ext cx="4115872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7822"/>
            <a:ext cx="2743914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4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05" r:id="rId13"/>
  </p:sldLayoutIdLst>
  <p:txStyles>
    <p:titleStyle>
      <a:lvl1pPr algn="l" defTabSz="914583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46" indent="-228646" algn="l" defTabSz="9145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937" indent="-228646" algn="l" defTabSz="9145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229" indent="-228646" algn="l" defTabSz="9145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520" indent="-228646" algn="l" defTabSz="9145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811" indent="-228646" algn="l" defTabSz="9145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103" indent="-228646" algn="l" defTabSz="9145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394" indent="-228646" algn="l" defTabSz="9145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86" indent="-228646" algn="l" defTabSz="9145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977" indent="-228646" algn="l" defTabSz="9145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91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83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74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166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457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749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40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332" algn="l" defTabSz="914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组合 182"/>
          <p:cNvGrpSpPr/>
          <p:nvPr/>
        </p:nvGrpSpPr>
        <p:grpSpPr>
          <a:xfrm flipH="1" flipV="1">
            <a:off x="1087677" y="216858"/>
            <a:ext cx="3878204" cy="2706943"/>
            <a:chOff x="7174614" y="4856946"/>
            <a:chExt cx="6338876" cy="4424464"/>
          </a:xfrm>
        </p:grpSpPr>
        <p:sp>
          <p:nvSpPr>
            <p:cNvPr id="184" name="任意多边形 83"/>
            <p:cNvSpPr/>
            <p:nvPr/>
          </p:nvSpPr>
          <p:spPr bwMode="auto">
            <a:xfrm rot="16377237">
              <a:off x="10311463" y="4860180"/>
              <a:ext cx="3205262" cy="3198793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5" name="任意多边形 83"/>
            <p:cNvSpPr/>
            <p:nvPr/>
          </p:nvSpPr>
          <p:spPr bwMode="auto">
            <a:xfrm rot="16377237">
              <a:off x="7951590" y="5175010"/>
              <a:ext cx="3704812" cy="369733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6" name="任意多边形 83"/>
            <p:cNvSpPr/>
            <p:nvPr/>
          </p:nvSpPr>
          <p:spPr bwMode="auto">
            <a:xfrm rot="16377237">
              <a:off x="7171380" y="6079382"/>
              <a:ext cx="3205262" cy="3198793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7" name="任意多边形 83"/>
            <p:cNvSpPr/>
            <p:nvPr/>
          </p:nvSpPr>
          <p:spPr bwMode="auto">
            <a:xfrm rot="17801937">
              <a:off x="9257697" y="4895516"/>
              <a:ext cx="3704812" cy="369733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</p:grpSp>
      <p:sp>
        <p:nvSpPr>
          <p:cNvPr id="104" name="TextBox 42"/>
          <p:cNvSpPr txBox="1"/>
          <p:nvPr/>
        </p:nvSpPr>
        <p:spPr>
          <a:xfrm>
            <a:off x="5902429" y="1970449"/>
            <a:ext cx="5034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spc="225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新教师岗位能力培训</a:t>
            </a:r>
            <a:endParaRPr lang="en-US" altLang="zh-CN" sz="3200" b="1" spc="225" dirty="0" smtClean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3200" b="1" spc="225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结业</a:t>
            </a:r>
            <a:r>
              <a:rPr lang="zh-CN" altLang="en-US" sz="3200" b="1" spc="225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考核环节工作说明</a:t>
            </a:r>
            <a:endParaRPr lang="zh-CN" altLang="zh-CN" sz="3200" b="1" spc="225" dirty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648844" y="4629039"/>
            <a:ext cx="3085544" cy="2153675"/>
            <a:chOff x="7174614" y="4856946"/>
            <a:chExt cx="6338876" cy="4424464"/>
          </a:xfrm>
        </p:grpSpPr>
        <p:sp>
          <p:nvSpPr>
            <p:cNvPr id="179" name="任意多边形 83"/>
            <p:cNvSpPr/>
            <p:nvPr/>
          </p:nvSpPr>
          <p:spPr bwMode="auto">
            <a:xfrm rot="16377237">
              <a:off x="10311463" y="4860180"/>
              <a:ext cx="3205262" cy="3198793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0" name="任意多边形 83"/>
            <p:cNvSpPr/>
            <p:nvPr/>
          </p:nvSpPr>
          <p:spPr bwMode="auto">
            <a:xfrm rot="16377237">
              <a:off x="7951590" y="5175010"/>
              <a:ext cx="3704812" cy="369733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1" name="任意多边形 83"/>
            <p:cNvSpPr/>
            <p:nvPr/>
          </p:nvSpPr>
          <p:spPr bwMode="auto">
            <a:xfrm rot="16377237">
              <a:off x="7171380" y="6079382"/>
              <a:ext cx="3205262" cy="3198793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2" name="任意多边形 83"/>
            <p:cNvSpPr/>
            <p:nvPr/>
          </p:nvSpPr>
          <p:spPr bwMode="auto">
            <a:xfrm rot="17801937">
              <a:off x="9257697" y="4895516"/>
              <a:ext cx="3704812" cy="369733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210880" y="2728102"/>
            <a:ext cx="3022295" cy="3274506"/>
            <a:chOff x="2699034" y="2000962"/>
            <a:chExt cx="3022295" cy="3274506"/>
          </a:xfrm>
        </p:grpSpPr>
        <p:sp>
          <p:nvSpPr>
            <p:cNvPr id="168" name="任意多边形 83"/>
            <p:cNvSpPr/>
            <p:nvPr/>
          </p:nvSpPr>
          <p:spPr bwMode="auto">
            <a:xfrm rot="16377237">
              <a:off x="3685962" y="2002191"/>
              <a:ext cx="1218045" cy="1215587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54" name="任意多边形 83"/>
            <p:cNvSpPr/>
            <p:nvPr/>
          </p:nvSpPr>
          <p:spPr bwMode="auto">
            <a:xfrm rot="16377237">
              <a:off x="4393447" y="3258149"/>
              <a:ext cx="1214837" cy="1212388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42" name="任意多边形 83"/>
            <p:cNvSpPr/>
            <p:nvPr/>
          </p:nvSpPr>
          <p:spPr bwMode="auto">
            <a:xfrm rot="16377237">
              <a:off x="2697613" y="2422614"/>
              <a:ext cx="1407881" cy="140504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39" name="任意多边形 83"/>
            <p:cNvSpPr/>
            <p:nvPr/>
          </p:nvSpPr>
          <p:spPr bwMode="auto">
            <a:xfrm rot="16377237">
              <a:off x="3407894" y="2365656"/>
              <a:ext cx="1977863" cy="1973872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44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57" name="任意多边形 83"/>
            <p:cNvSpPr/>
            <p:nvPr/>
          </p:nvSpPr>
          <p:spPr bwMode="auto">
            <a:xfrm rot="5222763" flipH="1">
              <a:off x="5050807" y="2048204"/>
              <a:ext cx="292906" cy="2923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60" name="任意多边形 83"/>
            <p:cNvSpPr/>
            <p:nvPr/>
          </p:nvSpPr>
          <p:spPr bwMode="auto">
            <a:xfrm rot="16377237">
              <a:off x="5375516" y="2368330"/>
              <a:ext cx="346162" cy="34546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9" name="任意多边形 83"/>
            <p:cNvSpPr/>
            <p:nvPr/>
          </p:nvSpPr>
          <p:spPr bwMode="auto">
            <a:xfrm rot="16377237">
              <a:off x="3174086" y="3424222"/>
              <a:ext cx="1214837" cy="1212388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90" name="任意多边形 83"/>
            <p:cNvSpPr/>
            <p:nvPr/>
          </p:nvSpPr>
          <p:spPr bwMode="auto">
            <a:xfrm rot="5222763" flipH="1">
              <a:off x="3481539" y="4982857"/>
              <a:ext cx="292906" cy="2923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91" name="任意多边形 83"/>
            <p:cNvSpPr/>
            <p:nvPr/>
          </p:nvSpPr>
          <p:spPr bwMode="auto">
            <a:xfrm rot="16377237">
              <a:off x="2790311" y="4596825"/>
              <a:ext cx="346162" cy="34546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7421452" y="3912154"/>
            <a:ext cx="1933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700" b="1" spc="225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400" b="1" spc="225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教务处</a:t>
            </a:r>
            <a:endParaRPr lang="en-US" altLang="zh-CN" sz="2400" b="1" spc="225" dirty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376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0"/>
          <p:cNvSpPr>
            <a:spLocks noChangeArrowheads="1"/>
          </p:cNvSpPr>
          <p:nvPr/>
        </p:nvSpPr>
        <p:spPr bwMode="auto">
          <a:xfrm>
            <a:off x="1128343" y="260752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Calibri" pitchFamily="34" charset="0"/>
              </a:rPr>
              <a:t>培训工作说明</a:t>
            </a:r>
            <a:endParaRPr lang="zh-CN" altLang="en-US" sz="2400" b="1" dirty="0">
              <a:solidFill>
                <a:srgbClr val="00B0F0"/>
              </a:solidFill>
              <a:latin typeface="微软雅黑" pitchFamily="34" charset="-122"/>
              <a:ea typeface="微软雅黑" pitchFamily="34" charset="-122"/>
              <a:sym typeface="宋体" pitchFamily="2" charset="-122"/>
            </a:endParaRPr>
          </a:p>
        </p:txBody>
      </p:sp>
      <p:sp>
        <p:nvSpPr>
          <p:cNvPr id="46" name="圆角矩形 39"/>
          <p:cNvSpPr>
            <a:spLocks noChangeArrowheads="1"/>
          </p:cNvSpPr>
          <p:nvPr/>
        </p:nvSpPr>
        <p:spPr bwMode="auto">
          <a:xfrm>
            <a:off x="1153739" y="719697"/>
            <a:ext cx="9729414" cy="457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14276" y="1304613"/>
            <a:ext cx="10665528" cy="5401479"/>
            <a:chOff x="814276" y="1304613"/>
            <a:chExt cx="10665528" cy="5401479"/>
          </a:xfrm>
        </p:grpSpPr>
        <p:sp>
          <p:nvSpPr>
            <p:cNvPr id="15" name="矩形 14"/>
            <p:cNvSpPr/>
            <p:nvPr/>
          </p:nvSpPr>
          <p:spPr>
            <a:xfrm>
              <a:off x="814276" y="1304613"/>
              <a:ext cx="3225800" cy="5401479"/>
            </a:xfrm>
            <a:prstGeom prst="rect">
              <a:avLst/>
            </a:prstGeom>
            <a:solidFill>
              <a:srgbClr val="D88A9E">
                <a:alpha val="23000"/>
              </a:srgbClr>
            </a:solidFill>
            <a:ln>
              <a:solidFill>
                <a:srgbClr val="D1758E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ts val="4550"/>
                </a:lnSpc>
              </a:pP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根据我校“首都医科大学新教师岗位能力培训实施方案”要求，到我校教师岗位工作的应届毕业生以及既往高校教龄不满</a:t>
              </a:r>
              <a:r>
                <a:rPr lang="en-US" altLang="zh-CN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年的博士后出站人员和无高校工作经历的引进人才，需参加”新教师</a:t>
              </a:r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岗位能力培训</a:t>
              </a: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93800" y="1304613"/>
              <a:ext cx="3381375" cy="531504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07954" y="1304613"/>
              <a:ext cx="3371850" cy="5315045"/>
            </a:xfrm>
            <a:prstGeom prst="rect">
              <a:avLst/>
            </a:prstGeom>
            <a:ln>
              <a:solidFill>
                <a:srgbClr val="EDAC5D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85593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33476" y="267236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Calibri" pitchFamily="34" charset="0"/>
              </a:rPr>
              <a:t>培训特点及主要环节</a:t>
            </a:r>
            <a:endParaRPr lang="zh-CN" altLang="en-US" sz="2400" b="1" dirty="0">
              <a:solidFill>
                <a:srgbClr val="00B0F0"/>
              </a:solidFill>
              <a:latin typeface="微软雅黑" pitchFamily="34" charset="-122"/>
              <a:ea typeface="微软雅黑" pitchFamily="34" charset="-122"/>
              <a:cs typeface="Calibri" pitchFamily="34" charset="0"/>
              <a:sym typeface="宋体" pitchFamily="2" charset="-122"/>
            </a:endParaRPr>
          </a:p>
        </p:txBody>
      </p:sp>
      <p:sp>
        <p:nvSpPr>
          <p:cNvPr id="25" name="圆角矩形 39"/>
          <p:cNvSpPr>
            <a:spLocks noChangeArrowheads="1"/>
          </p:cNvSpPr>
          <p:nvPr/>
        </p:nvSpPr>
        <p:spPr bwMode="auto">
          <a:xfrm>
            <a:off x="1246758" y="706446"/>
            <a:ext cx="8904465" cy="457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1617727" y="992473"/>
            <a:ext cx="7129463" cy="1223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75" indent="-1793875">
              <a:buFont typeface="Arial" panose="020B0604020202020204" pitchFamily="34" charset="0"/>
              <a:buNone/>
              <a:defRPr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特点：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根据岗位需求设计针对性培训内容，实现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个性化培养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方式：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集中培训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与岗位工作实践相结合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自学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主要环节：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6" name="表格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490841"/>
              </p:ext>
            </p:extLst>
          </p:nvPr>
        </p:nvGraphicFramePr>
        <p:xfrm>
          <a:off x="1246758" y="2456743"/>
          <a:ext cx="9616256" cy="41150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4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4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环节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形式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主责单位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培训启动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下发通知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教务处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新入职教师培训方案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拟定培养计划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培养计划书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指导教师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所在系室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报送教务处备案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通用知识与技能培训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学校各职能部门举办的培训讲座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培训讲座主办单位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岗位知识与技能培训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指导教师指导下的自学</a:t>
                      </a:r>
                      <a:r>
                        <a:rPr lang="zh-CN" altLang="zh-CN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与岗位工作实践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指导教师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所在系室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按照培养计划执行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过程考核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集中培训由组织者负责考核；</a:t>
                      </a:r>
                    </a:p>
                    <a:p>
                      <a:pPr algn="l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课程学习由开课单位或指导教师负责考核；</a:t>
                      </a:r>
                    </a:p>
                    <a:p>
                      <a:pPr algn="l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岗位职责与岗位基本功培训由指导教师负责考核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bg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过程考核表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结业考核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结业答辩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所在学院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结业审核表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结业审核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教务处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颁发结业证书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63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0"/>
          <p:cNvSpPr>
            <a:spLocks noChangeArrowheads="1"/>
          </p:cNvSpPr>
          <p:nvPr/>
        </p:nvSpPr>
        <p:spPr bwMode="auto">
          <a:xfrm>
            <a:off x="814276" y="435433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宋体" pitchFamily="2" charset="-122"/>
              </a:rPr>
              <a:t>过程考核表的填写</a:t>
            </a:r>
          </a:p>
        </p:txBody>
      </p:sp>
      <p:sp>
        <p:nvSpPr>
          <p:cNvPr id="46" name="圆角矩形 39"/>
          <p:cNvSpPr>
            <a:spLocks noChangeArrowheads="1"/>
          </p:cNvSpPr>
          <p:nvPr/>
        </p:nvSpPr>
        <p:spPr bwMode="auto">
          <a:xfrm>
            <a:off x="814276" y="897098"/>
            <a:ext cx="10982382" cy="457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807923" y="1533050"/>
            <a:ext cx="6876589" cy="4444187"/>
            <a:chOff x="807923" y="1533050"/>
            <a:chExt cx="6876589" cy="4444187"/>
          </a:xfrm>
        </p:grpSpPr>
        <p:sp>
          <p:nvSpPr>
            <p:cNvPr id="14" name="矩形 13"/>
            <p:cNvSpPr/>
            <p:nvPr/>
          </p:nvSpPr>
          <p:spPr>
            <a:xfrm>
              <a:off x="814276" y="1533050"/>
              <a:ext cx="6870236" cy="9233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ü"/>
                <a:defRPr/>
              </a:pP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政治思想职业道德：</a:t>
              </a:r>
              <a:endPara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altLang="zh-CN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</a:t>
              </a:r>
              <a:r>
                <a:rPr lang="zh-CN" altLang="zh-CN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学校</a:t>
              </a:r>
              <a:r>
                <a:rPr lang="zh-CN" altLang="zh-CN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、学院和学系（或所在部门）组织的政治理论、时事政策、师德教育、法律知识等有关内容的学习活动</a:t>
              </a:r>
              <a:r>
                <a:rPr lang="zh-CN" altLang="en-US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zh-CN" altLang="zh-CN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不少于</a:t>
              </a:r>
              <a:r>
                <a:rPr lang="en-US" altLang="zh-CN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20</a:t>
              </a:r>
              <a:r>
                <a:rPr lang="zh-CN" altLang="zh-CN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学时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807923" y="2799562"/>
              <a:ext cx="6870236" cy="92333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ü"/>
                <a:defRPr/>
              </a:pP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专业理论：</a:t>
              </a:r>
              <a:endPara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学习</a:t>
              </a:r>
              <a:r>
                <a:rPr lang="zh-CN" altLang="en-US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本学科专著，阅读相关专业</a:t>
              </a: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文献，</a:t>
              </a:r>
              <a:r>
                <a:rPr lang="zh-CN" altLang="en-US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选修相关学科本、硕、博课程</a:t>
              </a: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，参加岗</a:t>
              </a:r>
              <a:r>
                <a:rPr lang="zh-CN" altLang="en-US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前培训规定的教育理论、教育心理学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15066" y="4065234"/>
              <a:ext cx="6855950" cy="9233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ü"/>
                <a:defRPr/>
              </a:pP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专业外语：</a:t>
              </a:r>
              <a:endPara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阅读</a:t>
              </a:r>
              <a:r>
                <a:rPr lang="zh-CN" altLang="en-US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本专业经典外文专著和专业外文</a:t>
              </a: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文献；参加</a:t>
              </a:r>
              <a:r>
                <a:rPr lang="zh-CN" altLang="en-US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双语教学相关培训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07923" y="5330906"/>
              <a:ext cx="6855950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285750" indent="-285750" eaLnBrk="1" hangingPunct="1">
                <a:buFont typeface="Wingdings" panose="05000000000000000000" pitchFamily="2" charset="2"/>
                <a:buChar char="ü"/>
                <a:defRPr/>
              </a:pP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专业实践技能：</a:t>
              </a:r>
              <a:endPara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zh-CN" altLang="en-US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社会实践活动或现场实践或临床相关科室实践活动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436" y="1025237"/>
            <a:ext cx="3867739" cy="5573801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8035636" y="1404482"/>
            <a:ext cx="1182255" cy="43355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42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40"/>
          <p:cNvSpPr>
            <a:spLocks noChangeArrowheads="1"/>
          </p:cNvSpPr>
          <p:nvPr/>
        </p:nvSpPr>
        <p:spPr bwMode="auto">
          <a:xfrm>
            <a:off x="814276" y="435433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宋体" pitchFamily="2" charset="-122"/>
              </a:rPr>
              <a:t>过程考核表的填写</a:t>
            </a:r>
          </a:p>
        </p:txBody>
      </p:sp>
      <p:sp>
        <p:nvSpPr>
          <p:cNvPr id="11" name="圆角矩形 39"/>
          <p:cNvSpPr>
            <a:spLocks noChangeArrowheads="1"/>
          </p:cNvSpPr>
          <p:nvPr/>
        </p:nvSpPr>
        <p:spPr bwMode="auto">
          <a:xfrm>
            <a:off x="814276" y="897098"/>
            <a:ext cx="10982382" cy="457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807923" y="995041"/>
            <a:ext cx="11351175" cy="5781128"/>
            <a:chOff x="807923" y="995041"/>
            <a:chExt cx="11351175" cy="5781128"/>
          </a:xfrm>
        </p:grpSpPr>
        <p:grpSp>
          <p:nvGrpSpPr>
            <p:cNvPr id="18" name="组合 17"/>
            <p:cNvGrpSpPr/>
            <p:nvPr/>
          </p:nvGrpSpPr>
          <p:grpSpPr>
            <a:xfrm>
              <a:off x="807923" y="995041"/>
              <a:ext cx="10952277" cy="5781128"/>
              <a:chOff x="807923" y="995041"/>
              <a:chExt cx="10952277" cy="5781128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814276" y="1533050"/>
                <a:ext cx="6870236" cy="9233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教学能力：</a:t>
                </a:r>
                <a:endParaRPr lang="en-US" altLang="zh-CN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defRPr/>
                </a:pP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      全程</a:t>
                </a:r>
                <a:r>
                  <a:rPr lang="zh-CN" altLang="en-US" b="1" kern="1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教学观摩</a:t>
                </a:r>
                <a:r>
                  <a:rPr lang="en-US" altLang="zh-CN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b="1" kern="1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门本科</a:t>
                </a: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课程；</a:t>
                </a:r>
                <a:r>
                  <a:rPr lang="zh-CN" altLang="en-US" b="1" kern="1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参加教学方法和技能的相关训练</a:t>
                </a: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；完成</a:t>
                </a:r>
                <a:r>
                  <a:rPr lang="zh-CN" altLang="en-US" b="1" kern="1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实验（实习）教案、理论授课教案的设计及讲稿的</a:t>
                </a: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撰写</a:t>
                </a:r>
                <a:endParaRPr lang="zh-CN" altLang="en-US" b="1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07923" y="2799562"/>
                <a:ext cx="6870236" cy="92333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285750" indent="-285750" eaLnBrk="1" hangingPunct="1">
                  <a:buFont typeface="Wingdings" panose="05000000000000000000" pitchFamily="2" charset="2"/>
                  <a:buChar char="ü"/>
                  <a:defRPr/>
                </a:pP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科研能力：</a:t>
                </a:r>
                <a:endParaRPr lang="en-US" altLang="zh-CN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defRPr/>
                </a:pP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      参与科研工作整体过程；参与学科各项学术活动；完成</a:t>
                </a:r>
                <a:r>
                  <a:rPr lang="en-US" altLang="zh-CN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项局级及以上级别课题申报或核心刊物发表第一作者文章</a:t>
                </a:r>
                <a:r>
                  <a:rPr lang="en-US" altLang="zh-CN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篇</a:t>
                </a:r>
                <a:endPara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815066" y="4065234"/>
                <a:ext cx="6855950" cy="6463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285750" indent="-285750" eaLnBrk="1" hangingPunct="1">
                  <a:buFont typeface="Wingdings" panose="05000000000000000000" pitchFamily="2" charset="2"/>
                  <a:buChar char="ü"/>
                  <a:defRPr/>
                </a:pPr>
                <a:r>
                  <a:rPr lang="zh-CN" altLang="en-US" b="1" kern="100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教师资格证书：</a:t>
                </a:r>
                <a:endParaRPr lang="en-US" altLang="zh-CN" b="1" kern="1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defRPr/>
                </a:pPr>
                <a:r>
                  <a:rPr lang="zh-CN" altLang="en-US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参加岗前培训课程学习，取得教师资格证书</a:t>
                </a:r>
                <a:endPara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28" name="图片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90" t="7778" r="11766" b="12593"/>
              <a:stretch/>
            </p:blipFill>
            <p:spPr>
              <a:xfrm>
                <a:off x="7861300" y="995041"/>
                <a:ext cx="3898900" cy="5781128"/>
              </a:xfrm>
              <a:prstGeom prst="rect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</p:pic>
        </p:grpSp>
        <p:sp>
          <p:nvSpPr>
            <p:cNvPr id="19" name="文本框 4"/>
            <p:cNvSpPr txBox="1">
              <a:spLocks noChangeArrowheads="1"/>
            </p:cNvSpPr>
            <p:nvPr/>
          </p:nvSpPr>
          <p:spPr bwMode="auto">
            <a:xfrm>
              <a:off x="8521062" y="4382598"/>
              <a:ext cx="10975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3200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意见</a:t>
              </a:r>
            </a:p>
          </p:txBody>
        </p:sp>
        <p:sp>
          <p:nvSpPr>
            <p:cNvPr id="20" name="文本框 9"/>
            <p:cNvSpPr txBox="1">
              <a:spLocks noChangeArrowheads="1"/>
            </p:cNvSpPr>
            <p:nvPr/>
          </p:nvSpPr>
          <p:spPr bwMode="auto">
            <a:xfrm>
              <a:off x="11008290" y="4526899"/>
              <a:ext cx="6722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签名</a:t>
              </a:r>
            </a:p>
          </p:txBody>
        </p:sp>
        <p:sp>
          <p:nvSpPr>
            <p:cNvPr id="21" name="文本框 4"/>
            <p:cNvSpPr txBox="1">
              <a:spLocks noChangeArrowheads="1"/>
            </p:cNvSpPr>
            <p:nvPr/>
          </p:nvSpPr>
          <p:spPr bwMode="auto">
            <a:xfrm>
              <a:off x="8549229" y="5267661"/>
              <a:ext cx="106937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3200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意见</a:t>
              </a:r>
            </a:p>
          </p:txBody>
        </p:sp>
        <p:sp>
          <p:nvSpPr>
            <p:cNvPr id="22" name="文本框 9"/>
            <p:cNvSpPr txBox="1">
              <a:spLocks noChangeArrowheads="1"/>
            </p:cNvSpPr>
            <p:nvPr/>
          </p:nvSpPr>
          <p:spPr bwMode="auto">
            <a:xfrm>
              <a:off x="11033690" y="5252122"/>
              <a:ext cx="79259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学系主任签名</a:t>
              </a:r>
            </a:p>
          </p:txBody>
        </p:sp>
        <p:sp>
          <p:nvSpPr>
            <p:cNvPr id="23" name="文本框 8"/>
            <p:cNvSpPr txBox="1">
              <a:spLocks noChangeArrowheads="1"/>
            </p:cNvSpPr>
            <p:nvPr/>
          </p:nvSpPr>
          <p:spPr bwMode="auto">
            <a:xfrm>
              <a:off x="8561929" y="6068920"/>
              <a:ext cx="10975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3200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意见</a:t>
              </a:r>
            </a:p>
          </p:txBody>
        </p:sp>
        <p:sp>
          <p:nvSpPr>
            <p:cNvPr id="24" name="文本框 10"/>
            <p:cNvSpPr txBox="1">
              <a:spLocks noChangeArrowheads="1"/>
            </p:cNvSpPr>
            <p:nvPr/>
          </p:nvSpPr>
          <p:spPr bwMode="auto">
            <a:xfrm>
              <a:off x="11136486" y="6056220"/>
              <a:ext cx="102261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学院主管领导签名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99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40"/>
          <p:cNvSpPr>
            <a:spLocks noChangeArrowheads="1"/>
          </p:cNvSpPr>
          <p:nvPr/>
        </p:nvSpPr>
        <p:spPr bwMode="auto">
          <a:xfrm>
            <a:off x="814276" y="435433"/>
            <a:ext cx="3877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宋体" pitchFamily="2" charset="-122"/>
              </a:rPr>
              <a:t>过程考核</a:t>
            </a:r>
            <a:r>
              <a:rPr lang="zh-CN" altLang="en-US" sz="24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宋体" pitchFamily="2" charset="-122"/>
              </a:rPr>
              <a:t>表填写的几点说明</a:t>
            </a:r>
            <a:endParaRPr lang="zh-CN" altLang="en-US" sz="2400" b="1" dirty="0">
              <a:solidFill>
                <a:srgbClr val="00B0F0"/>
              </a:solidFill>
              <a:latin typeface="微软雅黑" pitchFamily="34" charset="-122"/>
              <a:ea typeface="微软雅黑" pitchFamily="34" charset="-122"/>
              <a:cs typeface="Calibri" pitchFamily="34" charset="0"/>
              <a:sym typeface="宋体" pitchFamily="2" charset="-122"/>
            </a:endParaRPr>
          </a:p>
        </p:txBody>
      </p:sp>
      <p:sp>
        <p:nvSpPr>
          <p:cNvPr id="8" name="圆角矩形 39"/>
          <p:cNvSpPr>
            <a:spLocks noChangeArrowheads="1"/>
          </p:cNvSpPr>
          <p:nvPr/>
        </p:nvSpPr>
        <p:spPr bwMode="auto">
          <a:xfrm>
            <a:off x="814276" y="897098"/>
            <a:ext cx="10982382" cy="457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24088" y="1358763"/>
            <a:ext cx="10772570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培训项目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名称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要与培养计划书中内容相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一致，尤其是参与听课或学习的有具体课程名称的课程、讲座等。</a:t>
            </a:r>
            <a:endParaRPr lang="zh-CN" altLang="en-US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24088" y="2339641"/>
            <a:ext cx="687023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考核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成绩一列只填写“合格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不合格”，不填写分数</a:t>
            </a:r>
            <a:endParaRPr lang="zh-CN" altLang="en-US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38373" y="3182020"/>
            <a:ext cx="7906843" cy="1754326"/>
          </a:xfrm>
          <a:prstGeom prst="rect">
            <a:avLst/>
          </a:prstGeom>
          <a:solidFill>
            <a:schemeClr val="accent2">
              <a:lumMod val="20000"/>
              <a:lumOff val="80000"/>
              <a:alpha val="99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签名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学校各职能部门组织的培训可由主办单位签字，或由指导教师签字认可；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所在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学院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部门组织的培训，由学院</a:t>
            </a:r>
            <a:r>
              <a:rPr lang="en-US" altLang="zh-CN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部门相关负责人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签字；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系内部及个人自学部分由指导教师签字</a:t>
            </a:r>
          </a:p>
        </p:txBody>
      </p:sp>
    </p:spTree>
    <p:extLst>
      <p:ext uri="{BB962C8B-B14F-4D97-AF65-F5344CB8AC3E}">
        <p14:creationId xmlns:p14="http://schemas.microsoft.com/office/powerpoint/2010/main" val="16825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44" y="1058829"/>
            <a:ext cx="4458322" cy="5801535"/>
          </a:xfrm>
          <a:prstGeom prst="rect">
            <a:avLst/>
          </a:prstGeom>
        </p:spPr>
      </p:pic>
      <p:sp>
        <p:nvSpPr>
          <p:cNvPr id="8" name="文本框 40"/>
          <p:cNvSpPr>
            <a:spLocks noChangeArrowheads="1"/>
          </p:cNvSpPr>
          <p:nvPr/>
        </p:nvSpPr>
        <p:spPr bwMode="auto">
          <a:xfrm>
            <a:off x="814276" y="435433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宋体" pitchFamily="2" charset="-122"/>
              </a:rPr>
              <a:t>结业审核表的</a:t>
            </a:r>
            <a:r>
              <a:rPr lang="zh-CN" altLang="en-US" sz="24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宋体" pitchFamily="2" charset="-122"/>
              </a:rPr>
              <a:t>填写</a:t>
            </a:r>
          </a:p>
        </p:txBody>
      </p:sp>
      <p:sp>
        <p:nvSpPr>
          <p:cNvPr id="9" name="圆角矩形 39"/>
          <p:cNvSpPr>
            <a:spLocks noChangeArrowheads="1"/>
          </p:cNvSpPr>
          <p:nvPr/>
        </p:nvSpPr>
        <p:spPr bwMode="auto">
          <a:xfrm>
            <a:off x="814276" y="897098"/>
            <a:ext cx="10982382" cy="457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070" y="1485249"/>
            <a:ext cx="1585097" cy="31092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805088" y="411448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实事求是的表扬自己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6" t="9630" r="11766" b="19815"/>
          <a:stretch/>
        </p:blipFill>
        <p:spPr>
          <a:xfrm>
            <a:off x="6615215" y="1112666"/>
            <a:ext cx="4277095" cy="5580730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504782" y="6111366"/>
            <a:ext cx="878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签名</a:t>
            </a:r>
          </a:p>
        </p:txBody>
      </p:sp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7417800" y="1158279"/>
            <a:ext cx="13105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学院组织结业考核填写成绩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9131495" y="1450443"/>
            <a:ext cx="1627601" cy="34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dist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kern="100" spc="-3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学院考核小组组长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9131496" y="2000266"/>
            <a:ext cx="1627601" cy="34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dist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kern="100" spc="-3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学院考核小组组长</a:t>
            </a:r>
          </a:p>
        </p:txBody>
      </p:sp>
      <p:sp>
        <p:nvSpPr>
          <p:cNvPr id="19" name="文本框 7"/>
          <p:cNvSpPr txBox="1">
            <a:spLocks noChangeArrowheads="1"/>
          </p:cNvSpPr>
          <p:nvPr/>
        </p:nvSpPr>
        <p:spPr bwMode="auto">
          <a:xfrm>
            <a:off x="7218906" y="2766458"/>
            <a:ext cx="14345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意见</a:t>
            </a:r>
          </a:p>
        </p:txBody>
      </p:sp>
      <p:sp>
        <p:nvSpPr>
          <p:cNvPr id="20" name="文本框 8"/>
          <p:cNvSpPr txBox="1">
            <a:spLocks noChangeArrowheads="1"/>
          </p:cNvSpPr>
          <p:nvPr/>
        </p:nvSpPr>
        <p:spPr bwMode="auto">
          <a:xfrm>
            <a:off x="10013563" y="2966169"/>
            <a:ext cx="878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签名</a:t>
            </a:r>
          </a:p>
        </p:txBody>
      </p:sp>
      <p:sp>
        <p:nvSpPr>
          <p:cNvPr id="21" name="文本框 4"/>
          <p:cNvSpPr txBox="1">
            <a:spLocks noChangeArrowheads="1"/>
          </p:cNvSpPr>
          <p:nvPr/>
        </p:nvSpPr>
        <p:spPr bwMode="auto">
          <a:xfrm>
            <a:off x="7223050" y="3740718"/>
            <a:ext cx="1040133" cy="53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意见</a:t>
            </a:r>
          </a:p>
        </p:txBody>
      </p:sp>
      <p:sp>
        <p:nvSpPr>
          <p:cNvPr id="22" name="文本框 9"/>
          <p:cNvSpPr txBox="1">
            <a:spLocks noChangeArrowheads="1"/>
          </p:cNvSpPr>
          <p:nvPr/>
        </p:nvSpPr>
        <p:spPr bwMode="auto">
          <a:xfrm>
            <a:off x="10013563" y="3761298"/>
            <a:ext cx="9490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学系主任签名</a:t>
            </a:r>
          </a:p>
        </p:txBody>
      </p:sp>
      <p:sp>
        <p:nvSpPr>
          <p:cNvPr id="23" name="文本框 8"/>
          <p:cNvSpPr txBox="1">
            <a:spLocks noChangeArrowheads="1"/>
          </p:cNvSpPr>
          <p:nvPr/>
        </p:nvSpPr>
        <p:spPr bwMode="auto">
          <a:xfrm>
            <a:off x="7250461" y="4725772"/>
            <a:ext cx="14345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意见</a:t>
            </a:r>
          </a:p>
        </p:txBody>
      </p:sp>
      <p:sp>
        <p:nvSpPr>
          <p:cNvPr id="24" name="文本框 10"/>
          <p:cNvSpPr txBox="1">
            <a:spLocks noChangeArrowheads="1"/>
          </p:cNvSpPr>
          <p:nvPr/>
        </p:nvSpPr>
        <p:spPr bwMode="auto">
          <a:xfrm>
            <a:off x="10250935" y="4826637"/>
            <a:ext cx="10163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学院主管领导签名</a:t>
            </a:r>
          </a:p>
        </p:txBody>
      </p:sp>
    </p:spTree>
    <p:extLst>
      <p:ext uri="{BB962C8B-B14F-4D97-AF65-F5344CB8AC3E}">
        <p14:creationId xmlns:p14="http://schemas.microsoft.com/office/powerpoint/2010/main" val="69969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40"/>
          <p:cNvSpPr>
            <a:spLocks noChangeArrowheads="1"/>
          </p:cNvSpPr>
          <p:nvPr/>
        </p:nvSpPr>
        <p:spPr bwMode="auto">
          <a:xfrm>
            <a:off x="814276" y="435433"/>
            <a:ext cx="3262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  <a:sym typeface="宋体" pitchFamily="2" charset="-122"/>
              </a:rPr>
              <a:t>结业需报送材料及步骤</a:t>
            </a:r>
            <a:endParaRPr lang="zh-CN" altLang="en-US" sz="2400" b="1" dirty="0">
              <a:solidFill>
                <a:srgbClr val="00B0F0"/>
              </a:solidFill>
              <a:latin typeface="微软雅黑" pitchFamily="34" charset="-122"/>
              <a:ea typeface="微软雅黑" pitchFamily="34" charset="-122"/>
              <a:cs typeface="Calibri" pitchFamily="34" charset="0"/>
              <a:sym typeface="宋体" pitchFamily="2" charset="-122"/>
            </a:endParaRPr>
          </a:p>
        </p:txBody>
      </p:sp>
      <p:sp>
        <p:nvSpPr>
          <p:cNvPr id="11" name="圆角矩形 39"/>
          <p:cNvSpPr>
            <a:spLocks noChangeArrowheads="1"/>
          </p:cNvSpPr>
          <p:nvPr/>
        </p:nvSpPr>
        <p:spPr bwMode="auto">
          <a:xfrm>
            <a:off x="814276" y="897098"/>
            <a:ext cx="10982382" cy="457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 sz="135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98018" y="1265127"/>
            <a:ext cx="10001782" cy="2862322"/>
          </a:xfrm>
          <a:prstGeom prst="rect">
            <a:avLst/>
          </a:prstGeom>
          <a:solidFill>
            <a:srgbClr val="FFCCFF">
              <a:alpha val="20784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需报送材料：</a:t>
            </a:r>
          </a:p>
          <a:p>
            <a:pPr marL="285750" indent="-190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过程考核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2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190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结业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审核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表；</a:t>
            </a:r>
            <a:endParaRPr lang="en-US" altLang="zh-CN" sz="2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190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标准化教案（</a:t>
            </a:r>
            <a:r>
              <a:rPr lang="en-US" altLang="zh-CN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节课，</a:t>
            </a:r>
            <a:r>
              <a:rPr lang="en-US" altLang="zh-CN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份）；</a:t>
            </a:r>
            <a:endParaRPr lang="en-US" altLang="zh-CN" sz="2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44500" indent="-1778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局级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及以上科研课题申报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书（课题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负责人，</a:t>
            </a:r>
            <a:r>
              <a:rPr lang="en-US" altLang="zh-CN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份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核心期刊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文章（第一</a:t>
            </a: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作者，</a:t>
            </a:r>
            <a:r>
              <a:rPr lang="en-US" altLang="zh-CN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篇）</a:t>
            </a:r>
            <a:endParaRPr lang="en-US" altLang="zh-CN" sz="2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44500" indent="-1778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岗</a:t>
            </a:r>
            <a:r>
              <a:rPr lang="zh-CN" altLang="en-US" sz="2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前培训结业证书及教师资格证书复印件</a:t>
            </a:r>
            <a:endParaRPr lang="zh-CN" altLang="en-US" sz="2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98018" y="4023904"/>
            <a:ext cx="10001782" cy="2169825"/>
          </a:xfrm>
          <a:prstGeom prst="rect">
            <a:avLst/>
          </a:prstGeom>
          <a:solidFill>
            <a:schemeClr val="accent4">
              <a:lumMod val="40000"/>
              <a:lumOff val="60000"/>
              <a:alpha val="24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结业步骤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</a:p>
          <a:p>
            <a:pPr marL="285750" indent="-190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个人梳理一年培训内容，填写“过程考核表”，并准备教案、科研成果（申报书或文章）；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190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月初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教务处向各学院下发结业通知，学院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成立考核小组，组织结业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审核；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190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学院填写“结业审核表”中考核</a:t>
            </a: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成绩，签字</a:t>
            </a: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盖章；</a:t>
            </a:r>
            <a:endParaRPr lang="en-US" altLang="zh-CN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190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学院收集整理每个结业人员需提交材料，报送教务处。（暑假前完成全部材料报送工作）</a:t>
            </a:r>
            <a:endParaRPr lang="en-US" altLang="zh-CN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7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组合 182"/>
          <p:cNvGrpSpPr/>
          <p:nvPr/>
        </p:nvGrpSpPr>
        <p:grpSpPr>
          <a:xfrm flipH="1" flipV="1">
            <a:off x="438629" y="-1045228"/>
            <a:ext cx="4753744" cy="3318060"/>
            <a:chOff x="7174614" y="4856946"/>
            <a:chExt cx="6338876" cy="4424464"/>
          </a:xfrm>
        </p:grpSpPr>
        <p:sp>
          <p:nvSpPr>
            <p:cNvPr id="184" name="任意多边形 83"/>
            <p:cNvSpPr/>
            <p:nvPr/>
          </p:nvSpPr>
          <p:spPr bwMode="auto">
            <a:xfrm rot="16377237">
              <a:off x="10311463" y="4860180"/>
              <a:ext cx="3205262" cy="3198793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5" name="任意多边形 83"/>
            <p:cNvSpPr/>
            <p:nvPr/>
          </p:nvSpPr>
          <p:spPr bwMode="auto">
            <a:xfrm rot="16377237">
              <a:off x="7951590" y="5175010"/>
              <a:ext cx="3704812" cy="369733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6" name="任意多边形 83"/>
            <p:cNvSpPr/>
            <p:nvPr/>
          </p:nvSpPr>
          <p:spPr bwMode="auto">
            <a:xfrm rot="16377237">
              <a:off x="7171380" y="6079382"/>
              <a:ext cx="3205262" cy="3198793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7" name="任意多边形 83"/>
            <p:cNvSpPr/>
            <p:nvPr/>
          </p:nvSpPr>
          <p:spPr bwMode="auto">
            <a:xfrm rot="17801937">
              <a:off x="9257697" y="4895516"/>
              <a:ext cx="3704812" cy="369733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010970" y="4589212"/>
            <a:ext cx="4753744" cy="3318060"/>
            <a:chOff x="7174614" y="4856946"/>
            <a:chExt cx="6338876" cy="4424464"/>
          </a:xfrm>
        </p:grpSpPr>
        <p:sp>
          <p:nvSpPr>
            <p:cNvPr id="179" name="任意多边形 83"/>
            <p:cNvSpPr/>
            <p:nvPr/>
          </p:nvSpPr>
          <p:spPr bwMode="auto">
            <a:xfrm rot="16377237">
              <a:off x="10311463" y="4860180"/>
              <a:ext cx="3205262" cy="3198793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0" name="任意多边形 83"/>
            <p:cNvSpPr/>
            <p:nvPr/>
          </p:nvSpPr>
          <p:spPr bwMode="auto">
            <a:xfrm rot="16377237">
              <a:off x="7951590" y="5175010"/>
              <a:ext cx="3704812" cy="369733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1" name="任意多边形 83"/>
            <p:cNvSpPr/>
            <p:nvPr/>
          </p:nvSpPr>
          <p:spPr bwMode="auto">
            <a:xfrm rot="16377237">
              <a:off x="7171380" y="6079382"/>
              <a:ext cx="3205262" cy="3198793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22000"/>
                  </a:srgbClr>
                </a:gs>
                <a:gs pos="100000">
                  <a:srgbClr val="FE978C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  <p:sp>
          <p:nvSpPr>
            <p:cNvPr id="182" name="任意多边形 83"/>
            <p:cNvSpPr/>
            <p:nvPr/>
          </p:nvSpPr>
          <p:spPr bwMode="auto">
            <a:xfrm rot="17801937">
              <a:off x="9257697" y="4895516"/>
              <a:ext cx="3704812" cy="3697335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alpha val="22000"/>
                  </a:srgbClr>
                </a:gs>
                <a:gs pos="100000">
                  <a:srgbClr val="00B0F0"/>
                </a:gs>
              </a:gsLst>
              <a:lin ang="8100000" scaled="1"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kern="0">
                <a:solidFill>
                  <a:srgbClr val="FFFFFF"/>
                </a:solidFill>
              </a:endParaRPr>
            </a:p>
          </p:txBody>
        </p:sp>
      </p:grpSp>
      <p:sp>
        <p:nvSpPr>
          <p:cNvPr id="168" name="任意多边形 83"/>
          <p:cNvSpPr/>
          <p:nvPr/>
        </p:nvSpPr>
        <p:spPr bwMode="auto">
          <a:xfrm rot="16377237">
            <a:off x="3685962" y="2002191"/>
            <a:ext cx="1218045" cy="1215587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C00000">
                  <a:alpha val="22000"/>
                </a:srgbClr>
              </a:gs>
              <a:gs pos="100000">
                <a:srgbClr val="FE978C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154" name="任意多边形 83"/>
          <p:cNvSpPr/>
          <p:nvPr/>
        </p:nvSpPr>
        <p:spPr bwMode="auto">
          <a:xfrm rot="16377237">
            <a:off x="4393447" y="3258149"/>
            <a:ext cx="1214837" cy="1212388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C00000">
                  <a:alpha val="22000"/>
                </a:srgbClr>
              </a:gs>
              <a:gs pos="100000">
                <a:srgbClr val="FE978C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142" name="任意多边形 83"/>
          <p:cNvSpPr/>
          <p:nvPr/>
        </p:nvSpPr>
        <p:spPr bwMode="auto">
          <a:xfrm rot="16377237">
            <a:off x="2697613" y="2422614"/>
            <a:ext cx="1407881" cy="1405040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0070C0">
                  <a:alpha val="22000"/>
                </a:srgbClr>
              </a:gs>
              <a:gs pos="100000">
                <a:srgbClr val="00B0F0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139" name="任意多边形 83"/>
          <p:cNvSpPr/>
          <p:nvPr/>
        </p:nvSpPr>
        <p:spPr bwMode="auto">
          <a:xfrm rot="16377237">
            <a:off x="3407894" y="2365656"/>
            <a:ext cx="1977863" cy="1973872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0070C0">
                  <a:alpha val="44000"/>
                </a:srgbClr>
              </a:gs>
              <a:gs pos="100000">
                <a:srgbClr val="00B0F0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157" name="任意多边形 83"/>
          <p:cNvSpPr/>
          <p:nvPr/>
        </p:nvSpPr>
        <p:spPr bwMode="auto">
          <a:xfrm rot="5222763" flipH="1">
            <a:off x="5050807" y="2048204"/>
            <a:ext cx="292906" cy="292316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0070C0">
                  <a:alpha val="22000"/>
                </a:srgbClr>
              </a:gs>
              <a:gs pos="100000">
                <a:srgbClr val="00B0F0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160" name="任意多边形 83"/>
          <p:cNvSpPr/>
          <p:nvPr/>
        </p:nvSpPr>
        <p:spPr bwMode="auto">
          <a:xfrm rot="16377237">
            <a:off x="5375516" y="2368330"/>
            <a:ext cx="346162" cy="345465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C00000">
                  <a:alpha val="22000"/>
                </a:srgbClr>
              </a:gs>
              <a:gs pos="100000">
                <a:srgbClr val="FE978C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189" name="任意多边形 83"/>
          <p:cNvSpPr/>
          <p:nvPr/>
        </p:nvSpPr>
        <p:spPr bwMode="auto">
          <a:xfrm rot="16377237">
            <a:off x="3174086" y="3424222"/>
            <a:ext cx="1214837" cy="1212388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C00000">
                  <a:alpha val="22000"/>
                </a:srgbClr>
              </a:gs>
              <a:gs pos="100000">
                <a:srgbClr val="FE978C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190" name="任意多边形 83"/>
          <p:cNvSpPr/>
          <p:nvPr/>
        </p:nvSpPr>
        <p:spPr bwMode="auto">
          <a:xfrm rot="5222763" flipH="1">
            <a:off x="3481539" y="4982857"/>
            <a:ext cx="292906" cy="292316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0070C0">
                  <a:alpha val="22000"/>
                </a:srgbClr>
              </a:gs>
              <a:gs pos="100000">
                <a:srgbClr val="00B0F0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191" name="任意多边形 83"/>
          <p:cNvSpPr/>
          <p:nvPr/>
        </p:nvSpPr>
        <p:spPr bwMode="auto">
          <a:xfrm rot="16377237">
            <a:off x="2790311" y="4596825"/>
            <a:ext cx="346162" cy="345465"/>
          </a:xfrm>
          <a:custGeom>
            <a:avLst/>
            <a:gdLst>
              <a:gd name="connsiteX0" fmla="*/ 0 w 1800200"/>
              <a:gd name="connsiteY0" fmla="*/ 900100 h 1800200"/>
              <a:gd name="connsiteX1" fmla="*/ 263634 w 1800200"/>
              <a:gd name="connsiteY1" fmla="*/ 263633 h 1800200"/>
              <a:gd name="connsiteX2" fmla="*/ 900101 w 1800200"/>
              <a:gd name="connsiteY2" fmla="*/ 1 h 1800200"/>
              <a:gd name="connsiteX3" fmla="*/ 1536568 w 1800200"/>
              <a:gd name="connsiteY3" fmla="*/ 263635 h 1800200"/>
              <a:gd name="connsiteX4" fmla="*/ 1800200 w 1800200"/>
              <a:gd name="connsiteY4" fmla="*/ 900102 h 1800200"/>
              <a:gd name="connsiteX5" fmla="*/ 1536567 w 1800200"/>
              <a:gd name="connsiteY5" fmla="*/ 1536569 h 1800200"/>
              <a:gd name="connsiteX6" fmla="*/ 900100 w 1800200"/>
              <a:gd name="connsiteY6" fmla="*/ 1800202 h 1800200"/>
              <a:gd name="connsiteX7" fmla="*/ 263633 w 1800200"/>
              <a:gd name="connsiteY7" fmla="*/ 1536568 h 1800200"/>
              <a:gd name="connsiteX8" fmla="*/ 0 w 1800200"/>
              <a:gd name="connsiteY8" fmla="*/ 900101 h 1800200"/>
              <a:gd name="connsiteX9" fmla="*/ 0 w 1800200"/>
              <a:gd name="connsiteY9" fmla="*/ 90010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200" h="1800200">
                <a:moveTo>
                  <a:pt x="0" y="900100"/>
                </a:moveTo>
                <a:cubicBezTo>
                  <a:pt x="0" y="661379"/>
                  <a:pt x="94832" y="432435"/>
                  <a:pt x="263634" y="263633"/>
                </a:cubicBezTo>
                <a:cubicBezTo>
                  <a:pt x="432436" y="94832"/>
                  <a:pt x="661380" y="0"/>
                  <a:pt x="900101" y="1"/>
                </a:cubicBezTo>
                <a:cubicBezTo>
                  <a:pt x="1138822" y="1"/>
                  <a:pt x="1367766" y="94833"/>
                  <a:pt x="1536568" y="263635"/>
                </a:cubicBezTo>
                <a:cubicBezTo>
                  <a:pt x="1705369" y="432437"/>
                  <a:pt x="1800201" y="661381"/>
                  <a:pt x="1800200" y="900102"/>
                </a:cubicBezTo>
                <a:cubicBezTo>
                  <a:pt x="1800200" y="1138823"/>
                  <a:pt x="1705368" y="1367767"/>
                  <a:pt x="1536567" y="1536569"/>
                </a:cubicBezTo>
                <a:cubicBezTo>
                  <a:pt x="1367765" y="1705371"/>
                  <a:pt x="1138821" y="1800202"/>
                  <a:pt x="900100" y="1800202"/>
                </a:cubicBezTo>
                <a:cubicBezTo>
                  <a:pt x="661379" y="1800202"/>
                  <a:pt x="432435" y="1705370"/>
                  <a:pt x="263633" y="1536568"/>
                </a:cubicBezTo>
                <a:cubicBezTo>
                  <a:pt x="94832" y="1367766"/>
                  <a:pt x="0" y="1138822"/>
                  <a:pt x="0" y="900101"/>
                </a:cubicBezTo>
                <a:lnTo>
                  <a:pt x="0" y="900100"/>
                </a:lnTo>
                <a:close/>
              </a:path>
            </a:pathLst>
          </a:custGeom>
          <a:gradFill>
            <a:gsLst>
              <a:gs pos="0">
                <a:srgbClr val="C00000">
                  <a:alpha val="22000"/>
                </a:srgbClr>
              </a:gs>
              <a:gs pos="100000">
                <a:srgbClr val="FE978C"/>
              </a:gs>
            </a:gsLst>
            <a:lin ang="8100000" scaled="1"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kern="0">
              <a:solidFill>
                <a:srgbClr val="FFFFFF"/>
              </a:solidFill>
            </a:endParaRPr>
          </a:p>
        </p:txBody>
      </p:sp>
      <p:sp>
        <p:nvSpPr>
          <p:cNvPr id="33" name="TextBox 42"/>
          <p:cNvSpPr txBox="1"/>
          <p:nvPr/>
        </p:nvSpPr>
        <p:spPr>
          <a:xfrm>
            <a:off x="5729789" y="2487838"/>
            <a:ext cx="4066752" cy="1546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99" b="1" dirty="0">
                <a:solidFill>
                  <a:srgbClr val="00B0F0"/>
                </a:solidFill>
                <a:latin typeface="Impact MT Std" pitchFamily="34" charset="0"/>
                <a:ea typeface="微软雅黑" panose="020B0503020204020204" pitchFamily="34" charset="-122"/>
              </a:rPr>
              <a:t>THANK YOU</a:t>
            </a:r>
            <a:endParaRPr lang="en-US" altLang="zh-CN" sz="5399" b="1" spc="225" dirty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949" b="1" spc="225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谢谢观看</a:t>
            </a:r>
            <a:endParaRPr lang="zh-CN" altLang="zh-CN" sz="4949" b="1" spc="225" dirty="0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214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225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25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25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25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125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325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25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6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54" grpId="0" animBg="1"/>
      <p:bldP spid="142" grpId="0" animBg="1"/>
      <p:bldP spid="139" grpId="0" animBg="1"/>
      <p:bldP spid="157" grpId="0" animBg="1"/>
      <p:bldP spid="160" grpId="0" animBg="1"/>
      <p:bldP spid="189" grpId="0" animBg="1"/>
      <p:bldP spid="190" grpId="0" animBg="1"/>
      <p:bldP spid="191" grpId="0" animBg="1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28"/>
</p:tagLst>
</file>

<file path=ppt/theme/theme1.xml><?xml version="1.0" encoding="utf-8"?>
<a:theme xmlns:a="http://schemas.openxmlformats.org/drawingml/2006/main" name="第一PPT，www.1ppt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</TotalTime>
  <Words>747</Words>
  <Application>Microsoft Office PowerPoint</Application>
  <PresentationFormat>自定义</PresentationFormat>
  <Paragraphs>105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Impact MT Std</vt:lpstr>
      <vt:lpstr>等线</vt:lpstr>
      <vt:lpstr>等线 Light</vt:lpstr>
      <vt:lpstr>华文行楷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彩色泡泡</dc:title>
  <dc:creator>第一PPT</dc:creator>
  <cp:keywords>www.1ppt.com</cp:keywords>
  <dc:description>www.1ppt.com</dc:description>
  <cp:lastModifiedBy>lenovo</cp:lastModifiedBy>
  <cp:revision>932</cp:revision>
  <dcterms:created xsi:type="dcterms:W3CDTF">2015-12-01T09:06:39Z</dcterms:created>
  <dcterms:modified xsi:type="dcterms:W3CDTF">2019-05-31T02:29:43Z</dcterms:modified>
</cp:coreProperties>
</file>